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" name="Shape 11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Arial"/>
      </a:defRPr>
    </a:lvl1pPr>
    <a:lvl2pPr indent="228600" latinLnBrk="0">
      <a:defRPr sz="1200">
        <a:latin typeface="+mn-lt"/>
        <a:ea typeface="+mn-ea"/>
        <a:cs typeface="+mn-cs"/>
        <a:sym typeface="Arial"/>
      </a:defRPr>
    </a:lvl2pPr>
    <a:lvl3pPr indent="457200" latinLnBrk="0">
      <a:defRPr sz="1200">
        <a:latin typeface="+mn-lt"/>
        <a:ea typeface="+mn-ea"/>
        <a:cs typeface="+mn-cs"/>
        <a:sym typeface="Arial"/>
      </a:defRPr>
    </a:lvl3pPr>
    <a:lvl4pPr indent="685800" latinLnBrk="0">
      <a:defRPr sz="1200">
        <a:latin typeface="+mn-lt"/>
        <a:ea typeface="+mn-ea"/>
        <a:cs typeface="+mn-cs"/>
        <a:sym typeface="Arial"/>
      </a:defRPr>
    </a:lvl4pPr>
    <a:lvl5pPr indent="914400" latinLnBrk="0">
      <a:defRPr sz="1200">
        <a:latin typeface="+mn-lt"/>
        <a:ea typeface="+mn-ea"/>
        <a:cs typeface="+mn-cs"/>
        <a:sym typeface="Arial"/>
      </a:defRPr>
    </a:lvl5pPr>
    <a:lvl6pPr indent="1143000" latinLnBrk="0">
      <a:defRPr sz="1200">
        <a:latin typeface="+mn-lt"/>
        <a:ea typeface="+mn-ea"/>
        <a:cs typeface="+mn-cs"/>
        <a:sym typeface="Arial"/>
      </a:defRPr>
    </a:lvl6pPr>
    <a:lvl7pPr indent="1371600" latinLnBrk="0">
      <a:defRPr sz="1200">
        <a:latin typeface="+mn-lt"/>
        <a:ea typeface="+mn-ea"/>
        <a:cs typeface="+mn-cs"/>
        <a:sym typeface="Arial"/>
      </a:defRPr>
    </a:lvl7pPr>
    <a:lvl8pPr indent="1600200" latinLnBrk="0">
      <a:defRPr sz="1200">
        <a:latin typeface="+mn-lt"/>
        <a:ea typeface="+mn-ea"/>
        <a:cs typeface="+mn-cs"/>
        <a:sym typeface="Arial"/>
      </a:defRPr>
    </a:lvl8pPr>
    <a:lvl9pPr indent="1828800" latinLnBrk="0"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2" name="Уровень текста 1…"/>
          <p:cNvSpPr txBox="1"/>
          <p:nvPr>
            <p:ph type="body" sz="quarter" idx="1"/>
          </p:nvPr>
        </p:nvSpPr>
        <p:spPr>
          <a:xfrm>
            <a:off x="1524000" y="3602037"/>
            <a:ext cx="9144000" cy="1655767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93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Текст заголовка"/>
          <p:cNvSpPr txBox="1"/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102" name="Уровень текста 1…"/>
          <p:cNvSpPr txBox="1"/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21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заголовка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30" name="Уровень текста 1…"/>
          <p:cNvSpPr txBox="1"/>
          <p:nvPr>
            <p:ph type="body" sz="quarter" idx="1"/>
          </p:nvPr>
        </p:nvSpPr>
        <p:spPr>
          <a:xfrm>
            <a:off x="831850" y="4589462"/>
            <a:ext cx="10515600" cy="1500192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39" name="Уровень текста 1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Текст заголовка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48" name="Уровень текста 1…"/>
          <p:cNvSpPr txBox="1"/>
          <p:nvPr>
            <p:ph type="body" sz="quarter" idx="1"/>
          </p:nvPr>
        </p:nvSpPr>
        <p:spPr>
          <a:xfrm>
            <a:off x="839787" y="1681163"/>
            <a:ext cx="5157790" cy="823917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0">
              <a:buSzTx/>
              <a:buFontTx/>
              <a:buNone/>
              <a:defRPr b="1" sz="2400"/>
            </a:lvl2pPr>
            <a:lvl3pPr marL="0" indent="0">
              <a:buSzTx/>
              <a:buFontTx/>
              <a:buNone/>
              <a:defRPr b="1" sz="2400"/>
            </a:lvl3pPr>
            <a:lvl4pPr marL="0" indent="0">
              <a:buSzTx/>
              <a:buFontTx/>
              <a:buNone/>
              <a:defRPr b="1" sz="2400"/>
            </a:lvl4pPr>
            <a:lvl5pPr marL="0" indent="0">
              <a:buSzTx/>
              <a:buFontTx/>
              <a:buNone/>
              <a:defRPr b="1" sz="2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9" name="Shape 49"/>
          <p:cNvSpPr/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5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Текст заголовка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73" name="Уровень текста 1…"/>
          <p:cNvSpPr txBox="1"/>
          <p:nvPr>
            <p:ph type="body" sz="half" idx="1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4" name="Shape 74"/>
          <p:cNvSpPr/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Текст заголовка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83" name="Shape 83"/>
          <p:cNvSpPr/>
          <p:nvPr>
            <p:ph type="pic" sz="half" idx="13"/>
          </p:nvPr>
        </p:nvSpPr>
        <p:spPr>
          <a:xfrm>
            <a:off x="5183187" y="987425"/>
            <a:ext cx="6172204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Уровень текста 1…"/>
          <p:cNvSpPr txBox="1"/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3" name="Уровень текста 1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1080150" y="6406787"/>
            <a:ext cx="273653" cy="264251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2.t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3.tif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tif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Microsoft/ChakraCore" TargetMode="External"/><Relationship Id="rId3" Type="http://schemas.openxmlformats.org/officeDocument/2006/relationships/image" Target="../media/image2.tif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7.tif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8.tif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9.tif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30.tif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tif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tif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tif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4.tif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5.tif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6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7.tif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8.tif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9.tif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40.tif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tif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ctrTitle"/>
          </p:nvPr>
        </p:nvSpPr>
        <p:spPr>
          <a:xfrm>
            <a:off x="684211" y="1871148"/>
            <a:ext cx="7215452" cy="1843011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3B3838"/>
                </a:solidFill>
              </a:defRPr>
            </a:lvl1pPr>
          </a:lstStyle>
          <a:p>
            <a:pPr/>
            <a:r>
              <a:t>Node.js</a:t>
            </a:r>
          </a:p>
        </p:txBody>
      </p:sp>
      <p:sp>
        <p:nvSpPr>
          <p:cNvPr id="113" name="Shape 113"/>
          <p:cNvSpPr txBox="1"/>
          <p:nvPr>
            <p:ph type="subTitle" sz="quarter" idx="1"/>
          </p:nvPr>
        </p:nvSpPr>
        <p:spPr>
          <a:xfrm>
            <a:off x="684212" y="4681847"/>
            <a:ext cx="4516438" cy="1190868"/>
          </a:xfrm>
          <a:prstGeom prst="rect">
            <a:avLst/>
          </a:prstGeom>
        </p:spPr>
        <p:txBody>
          <a:bodyPr/>
          <a:lstStyle>
            <a:lvl1pPr algn="l"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Lesson 2. CLI. Global. Event Loop.</a:t>
            </a:r>
          </a:p>
        </p:txBody>
      </p:sp>
      <p:sp>
        <p:nvSpPr>
          <p:cNvPr id="114" name="Shape 114"/>
          <p:cNvSpPr/>
          <p:nvPr/>
        </p:nvSpPr>
        <p:spPr>
          <a:xfrm>
            <a:off x="811184" y="4025245"/>
            <a:ext cx="1451251" cy="5"/>
          </a:xfrm>
          <a:prstGeom prst="line">
            <a:avLst/>
          </a:prstGeom>
          <a:ln w="19050">
            <a:solidFill>
              <a:schemeClr val="accent3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5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50697" y="1287372"/>
            <a:ext cx="7122233" cy="43623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51"/>
          <p:cNvSpPr txBox="1"/>
          <p:nvPr>
            <p:ph type="subTitle" sz="quarter" idx="1"/>
          </p:nvPr>
        </p:nvSpPr>
        <p:spPr>
          <a:xfrm>
            <a:off x="1790252" y="6006603"/>
            <a:ext cx="8442674" cy="287496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Heap Statistic</a:t>
            </a:r>
          </a:p>
        </p:txBody>
      </p:sp>
      <p:pic>
        <p:nvPicPr>
          <p:cNvPr id="143" name="image9.tif" descr="image9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4871" y="344092"/>
            <a:ext cx="7002258" cy="54356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55"/>
          <p:cNvSpPr txBox="1"/>
          <p:nvPr>
            <p:ph type="subTitle" sz="quarter" idx="1"/>
          </p:nvPr>
        </p:nvSpPr>
        <p:spPr>
          <a:xfrm>
            <a:off x="1790252" y="6006603"/>
            <a:ext cx="8442674" cy="287496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Node itself</a:t>
            </a:r>
          </a:p>
        </p:txBody>
      </p:sp>
      <p:pic>
        <p:nvPicPr>
          <p:cNvPr id="146" name="image10.tif" descr="image10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8134" y="22213"/>
            <a:ext cx="7775734" cy="59837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59"/>
          <p:cNvSpPr txBox="1"/>
          <p:nvPr>
            <p:ph type="subTitle" sz="quarter" idx="1"/>
          </p:nvPr>
        </p:nvSpPr>
        <p:spPr>
          <a:xfrm>
            <a:off x="1790252" y="6006603"/>
            <a:ext cx="8442674" cy="287496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c-ares, http-parser, and others</a:t>
            </a:r>
          </a:p>
        </p:txBody>
      </p:sp>
      <p:pic>
        <p:nvPicPr>
          <p:cNvPr id="149" name="image11.tif" descr="image11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58677"/>
            <a:ext cx="12192000" cy="47406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63"/>
          <p:cNvSpPr txBox="1"/>
          <p:nvPr>
            <p:ph type="subTitle" sz="quarter" idx="1"/>
          </p:nvPr>
        </p:nvSpPr>
        <p:spPr>
          <a:xfrm>
            <a:off x="1790252" y="6006603"/>
            <a:ext cx="8442674" cy="287496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node CLI and REPL</a:t>
            </a:r>
          </a:p>
        </p:txBody>
      </p:sp>
      <p:pic>
        <p:nvPicPr>
          <p:cNvPr id="152" name="image12.tif" descr="image12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9861" y="80505"/>
            <a:ext cx="5892278" cy="5858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67"/>
          <p:cNvSpPr txBox="1"/>
          <p:nvPr>
            <p:ph type="subTitle" sz="quarter" idx="1"/>
          </p:nvPr>
        </p:nvSpPr>
        <p:spPr>
          <a:xfrm>
            <a:off x="1790252" y="6006603"/>
            <a:ext cx="8442674" cy="287496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clear REPL</a:t>
            </a:r>
          </a:p>
        </p:txBody>
      </p:sp>
      <p:pic>
        <p:nvPicPr>
          <p:cNvPr id="155" name="image13.tif" descr="image13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900" y="2184400"/>
            <a:ext cx="11252200" cy="2489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71"/>
          <p:cNvSpPr txBox="1"/>
          <p:nvPr>
            <p:ph type="subTitle" sz="quarter" idx="1"/>
          </p:nvPr>
        </p:nvSpPr>
        <p:spPr>
          <a:xfrm>
            <a:off x="1790252" y="6006603"/>
            <a:ext cx="8442674" cy="287496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Autocomplete</a:t>
            </a:r>
          </a:p>
        </p:txBody>
      </p:sp>
      <p:pic>
        <p:nvPicPr>
          <p:cNvPr id="158" name="image14.tif" descr="image14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325" y="102244"/>
            <a:ext cx="11725349" cy="58478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75"/>
          <p:cNvSpPr txBox="1"/>
          <p:nvPr>
            <p:ph type="subTitle" sz="quarter" idx="1"/>
          </p:nvPr>
        </p:nvSpPr>
        <p:spPr>
          <a:xfrm>
            <a:off x="1790252" y="6006603"/>
            <a:ext cx="8442674" cy="287496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Helper</a:t>
            </a:r>
          </a:p>
        </p:txBody>
      </p:sp>
      <p:pic>
        <p:nvPicPr>
          <p:cNvPr id="161" name="image15.tif" descr="image15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053" y="1830908"/>
            <a:ext cx="10531896" cy="31961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79"/>
          <p:cNvSpPr txBox="1"/>
          <p:nvPr>
            <p:ph type="subTitle" sz="quarter" idx="1"/>
          </p:nvPr>
        </p:nvSpPr>
        <p:spPr>
          <a:xfrm>
            <a:off x="1790252" y="6006603"/>
            <a:ext cx="8442674" cy="287496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Helper</a:t>
            </a:r>
          </a:p>
        </p:txBody>
      </p:sp>
      <p:pic>
        <p:nvPicPr>
          <p:cNvPr id="164" name="image16.tif" descr="image16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88307" y="52120"/>
            <a:ext cx="5415389" cy="58607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83"/>
          <p:cNvSpPr txBox="1"/>
          <p:nvPr>
            <p:ph type="subTitle" sz="quarter" idx="1"/>
          </p:nvPr>
        </p:nvSpPr>
        <p:spPr>
          <a:xfrm>
            <a:off x="1790252" y="6006603"/>
            <a:ext cx="8442674" cy="287496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Pre commit hook from node</a:t>
            </a:r>
          </a:p>
        </p:txBody>
      </p:sp>
      <p:pic>
        <p:nvPicPr>
          <p:cNvPr id="167" name="image17.tif" descr="image17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7346" y="2203218"/>
            <a:ext cx="11548489" cy="24515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87"/>
          <p:cNvSpPr txBox="1"/>
          <p:nvPr>
            <p:ph type="subTitle" sz="quarter" idx="1"/>
          </p:nvPr>
        </p:nvSpPr>
        <p:spPr>
          <a:xfrm>
            <a:off x="1790252" y="6006603"/>
            <a:ext cx="8442674" cy="287496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Evaluate code</a:t>
            </a:r>
          </a:p>
        </p:txBody>
      </p:sp>
      <p:pic>
        <p:nvPicPr>
          <p:cNvPr id="170" name="image18.tif" descr="image18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3193" y="526142"/>
            <a:ext cx="7625613" cy="52003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8"/>
          <p:cNvSpPr txBox="1"/>
          <p:nvPr>
            <p:ph type="subTitle" sz="quarter" idx="1"/>
          </p:nvPr>
        </p:nvSpPr>
        <p:spPr>
          <a:xfrm>
            <a:off x="1790252" y="6006603"/>
            <a:ext cx="8442674" cy="287496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Node Virtual Machines</a:t>
            </a:r>
          </a:p>
        </p:txBody>
      </p:sp>
      <p:pic>
        <p:nvPicPr>
          <p:cNvPr id="118" name="image1.tif" descr="image1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22936"/>
            <a:ext cx="12192000" cy="50121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91"/>
          <p:cNvSpPr txBox="1"/>
          <p:nvPr>
            <p:ph type="subTitle" sz="quarter" idx="1"/>
          </p:nvPr>
        </p:nvSpPr>
        <p:spPr>
          <a:xfrm>
            <a:off x="1790252" y="6006603"/>
            <a:ext cx="8442674" cy="287496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Process arguments</a:t>
            </a:r>
          </a:p>
        </p:txBody>
      </p:sp>
      <p:pic>
        <p:nvPicPr>
          <p:cNvPr id="173" name="image19.tif" descr="image19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045" y="2816578"/>
            <a:ext cx="10915910" cy="12248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95"/>
          <p:cNvSpPr txBox="1"/>
          <p:nvPr>
            <p:ph type="subTitle" sz="quarter" idx="1"/>
          </p:nvPr>
        </p:nvSpPr>
        <p:spPr>
          <a:xfrm>
            <a:off x="1790252" y="6006603"/>
            <a:ext cx="8442674" cy="287496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Process</a:t>
            </a:r>
          </a:p>
        </p:txBody>
      </p:sp>
      <p:pic>
        <p:nvPicPr>
          <p:cNvPr id="176" name="image20.tif" descr="image20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412382"/>
            <a:ext cx="12192000" cy="40332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99"/>
          <p:cNvSpPr txBox="1"/>
          <p:nvPr>
            <p:ph type="subTitle" sz="quarter" idx="1"/>
          </p:nvPr>
        </p:nvSpPr>
        <p:spPr>
          <a:xfrm>
            <a:off x="1790252" y="6006603"/>
            <a:ext cx="8442674" cy="287496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Buffer</a:t>
            </a:r>
          </a:p>
        </p:txBody>
      </p:sp>
      <p:pic>
        <p:nvPicPr>
          <p:cNvPr id="179" name="image21.tif" descr="image21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709296"/>
            <a:ext cx="12192000" cy="14394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image1-small.jpg" descr="image1-small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hape 204"/>
          <p:cNvSpPr txBox="1"/>
          <p:nvPr>
            <p:ph type="ctrTitle"/>
          </p:nvPr>
        </p:nvSpPr>
        <p:spPr>
          <a:xfrm>
            <a:off x="650446" y="304800"/>
            <a:ext cx="10808129" cy="602011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</a:defRPr>
            </a:lvl1pPr>
          </a:lstStyle>
          <a:p>
            <a:pPr/>
            <a:r>
              <a:t>Process</a:t>
            </a:r>
          </a:p>
        </p:txBody>
      </p:sp>
      <p:sp>
        <p:nvSpPr>
          <p:cNvPr id="183" name="Shape 205"/>
          <p:cNvSpPr txBox="1"/>
          <p:nvPr/>
        </p:nvSpPr>
        <p:spPr>
          <a:xfrm>
            <a:off x="650446" y="1791298"/>
            <a:ext cx="10808129" cy="1779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marL="228600" indent="-228600" defTabSz="914400">
              <a:lnSpc>
                <a:spcPct val="160000"/>
              </a:lnSpc>
              <a:spcBef>
                <a:spcPts val="1000"/>
              </a:spcBef>
              <a:buClr>
                <a:srgbClr val="E4777C"/>
              </a:buClr>
              <a:buSzPct val="140000"/>
              <a:buAutoNum type="arabicPeriod" startAt="1"/>
              <a:defRPr spc="45" sz="1600">
                <a:solidFill>
                  <a:srgbClr val="767171"/>
                </a:solidFill>
              </a:defRPr>
            </a:pPr>
            <a:r>
              <a:t>  process an event emitter.</a:t>
            </a:r>
          </a:p>
          <a:p>
            <a:pPr lvl="1" marL="228600" indent="-228600" defTabSz="914400">
              <a:lnSpc>
                <a:spcPct val="160000"/>
              </a:lnSpc>
              <a:spcBef>
                <a:spcPts val="1000"/>
              </a:spcBef>
              <a:buClr>
                <a:srgbClr val="E4777C"/>
              </a:buClr>
              <a:buSzPct val="140000"/>
              <a:buAutoNum type="arabicPeriod" startAt="1"/>
              <a:defRPr spc="45" sz="1600">
                <a:solidFill>
                  <a:srgbClr val="767171"/>
                </a:solidFill>
              </a:defRPr>
            </a:pPr>
            <a:r>
              <a:t>  process.on(‘exit’) - do one final synchronous operation before node process terminated. </a:t>
            </a:r>
          </a:p>
          <a:p>
            <a:pPr lvl="1" marL="228600" indent="-228600" defTabSz="914400">
              <a:lnSpc>
                <a:spcPct val="160000"/>
              </a:lnSpc>
              <a:spcBef>
                <a:spcPts val="1000"/>
              </a:spcBef>
              <a:buClr>
                <a:srgbClr val="E4777C"/>
              </a:buClr>
              <a:buSzPct val="140000"/>
              <a:buAutoNum type="arabicPeriod" startAt="1"/>
              <a:defRPr spc="45" sz="1600">
                <a:solidFill>
                  <a:srgbClr val="767171"/>
                </a:solidFill>
              </a:defRPr>
            </a:pPr>
            <a:r>
              <a:t>  process.on(‘uncaughtException’) - Something went unhandled. Do any cleanup and exit anyway. </a:t>
            </a:r>
          </a:p>
          <a:p>
            <a:pPr lvl="1" marL="228600" indent="-228600" defTabSz="914400">
              <a:lnSpc>
                <a:spcPct val="160000"/>
              </a:lnSpc>
              <a:spcBef>
                <a:spcPts val="1000"/>
              </a:spcBef>
              <a:buClr>
                <a:srgbClr val="E4777C"/>
              </a:buClr>
              <a:buSzPct val="140000"/>
              <a:buAutoNum type="arabicPeriod" startAt="1"/>
              <a:defRPr spc="45" sz="1600">
                <a:solidFill>
                  <a:srgbClr val="767171"/>
                </a:solidFill>
              </a:defRPr>
            </a:pPr>
            <a:r>
              <a:t>  process.stdn.resume() - keep the event loop busy.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image1-small.jpg" descr="image1-small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209"/>
          <p:cNvSpPr txBox="1"/>
          <p:nvPr>
            <p:ph type="ctrTitle"/>
          </p:nvPr>
        </p:nvSpPr>
        <p:spPr>
          <a:xfrm>
            <a:off x="650446" y="304800"/>
            <a:ext cx="10808129" cy="602011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</a:defRPr>
            </a:lvl1pPr>
          </a:lstStyle>
          <a:p>
            <a:pPr/>
            <a:r>
              <a:t>Buffers</a:t>
            </a:r>
          </a:p>
        </p:txBody>
      </p:sp>
      <p:pic>
        <p:nvPicPr>
          <p:cNvPr id="187" name="image22.tif" descr="image22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8288" y="1336157"/>
            <a:ext cx="9051722" cy="51357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image1-small.jpg" descr="image1-small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Shape 214"/>
          <p:cNvSpPr txBox="1"/>
          <p:nvPr>
            <p:ph type="ctrTitle"/>
          </p:nvPr>
        </p:nvSpPr>
        <p:spPr>
          <a:xfrm>
            <a:off x="650446" y="304800"/>
            <a:ext cx="10808129" cy="602011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</a:defRPr>
            </a:lvl1pPr>
          </a:lstStyle>
          <a:p>
            <a:pPr/>
            <a:r>
              <a:t>Requiring</a:t>
            </a:r>
          </a:p>
        </p:txBody>
      </p:sp>
      <p:pic>
        <p:nvPicPr>
          <p:cNvPr id="191" name="image23.tif" descr="image23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9734" y="1234688"/>
            <a:ext cx="9312534" cy="47747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218"/>
          <p:cNvSpPr txBox="1"/>
          <p:nvPr>
            <p:ph type="subTitle" sz="quarter" idx="1"/>
          </p:nvPr>
        </p:nvSpPr>
        <p:spPr>
          <a:xfrm>
            <a:off x="1790252" y="6006603"/>
            <a:ext cx="8442674" cy="287496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Module</a:t>
            </a:r>
          </a:p>
        </p:txBody>
      </p:sp>
      <p:pic>
        <p:nvPicPr>
          <p:cNvPr id="194" name="image24.tif" descr="image24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32492"/>
            <a:ext cx="12192000" cy="41930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222"/>
          <p:cNvSpPr txBox="1"/>
          <p:nvPr>
            <p:ph type="subTitle" sz="quarter" idx="1"/>
          </p:nvPr>
        </p:nvSpPr>
        <p:spPr>
          <a:xfrm>
            <a:off x="1790252" y="6006603"/>
            <a:ext cx="8442674" cy="287496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Error</a:t>
            </a:r>
          </a:p>
        </p:txBody>
      </p:sp>
      <p:pic>
        <p:nvPicPr>
          <p:cNvPr id="197" name="image25.tif" descr="image25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810486"/>
            <a:ext cx="12192000" cy="32370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226"/>
          <p:cNvSpPr txBox="1"/>
          <p:nvPr>
            <p:ph type="subTitle" sz="quarter" idx="1"/>
          </p:nvPr>
        </p:nvSpPr>
        <p:spPr>
          <a:xfrm>
            <a:off x="1790252" y="6006603"/>
            <a:ext cx="8442674" cy="287496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Resolve</a:t>
            </a:r>
          </a:p>
        </p:txBody>
      </p:sp>
      <p:pic>
        <p:nvPicPr>
          <p:cNvPr id="200" name="image26.tif" descr="image26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6535" y="2511948"/>
            <a:ext cx="9338930" cy="18341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1-small.jpg" descr="image1-small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Shape 231"/>
          <p:cNvSpPr txBox="1"/>
          <p:nvPr>
            <p:ph type="ctrTitle"/>
          </p:nvPr>
        </p:nvSpPr>
        <p:spPr>
          <a:xfrm>
            <a:off x="650446" y="304800"/>
            <a:ext cx="10808129" cy="602011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</a:defRPr>
            </a:lvl1pPr>
          </a:lstStyle>
          <a:p>
            <a:pPr/>
            <a:r>
              <a:t>If node require something</a:t>
            </a:r>
          </a:p>
        </p:txBody>
      </p:sp>
      <p:sp>
        <p:nvSpPr>
          <p:cNvPr id="204" name="Shape 232"/>
          <p:cNvSpPr txBox="1"/>
          <p:nvPr/>
        </p:nvSpPr>
        <p:spPr>
          <a:xfrm>
            <a:off x="650446" y="1791298"/>
            <a:ext cx="10808129" cy="1779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marL="228600" indent="-228600" defTabSz="914400">
              <a:lnSpc>
                <a:spcPct val="160000"/>
              </a:lnSpc>
              <a:spcBef>
                <a:spcPts val="1000"/>
              </a:spcBef>
              <a:buClr>
                <a:srgbClr val="E4777C"/>
              </a:buClr>
              <a:buSzPct val="140000"/>
              <a:buAutoNum type="arabicPeriod" startAt="1"/>
              <a:defRPr spc="45" sz="1600">
                <a:solidFill>
                  <a:srgbClr val="767171"/>
                </a:solidFill>
              </a:defRPr>
            </a:pPr>
            <a:r>
              <a:t> Try to something - js</a:t>
            </a:r>
          </a:p>
          <a:p>
            <a:pPr lvl="1" marL="228600" indent="-228600" defTabSz="914400">
              <a:lnSpc>
                <a:spcPct val="160000"/>
              </a:lnSpc>
              <a:spcBef>
                <a:spcPts val="1000"/>
              </a:spcBef>
              <a:buClr>
                <a:srgbClr val="E4777C"/>
              </a:buClr>
              <a:buSzPct val="140000"/>
              <a:buAutoNum type="arabicPeriod" startAt="1"/>
              <a:defRPr spc="45" sz="1600">
                <a:solidFill>
                  <a:srgbClr val="767171"/>
                </a:solidFill>
              </a:defRPr>
            </a:pPr>
            <a:r>
              <a:t>  Try to something - json</a:t>
            </a:r>
          </a:p>
          <a:p>
            <a:pPr lvl="1" marL="228600" indent="-228600" defTabSz="914400">
              <a:lnSpc>
                <a:spcPct val="160000"/>
              </a:lnSpc>
              <a:spcBef>
                <a:spcPts val="1000"/>
              </a:spcBef>
              <a:buClr>
                <a:srgbClr val="E4777C"/>
              </a:buClr>
              <a:buSzPct val="140000"/>
              <a:buAutoNum type="arabicPeriod" startAt="1"/>
              <a:defRPr spc="45" sz="1600">
                <a:solidFill>
                  <a:srgbClr val="767171"/>
                </a:solidFill>
              </a:defRPr>
            </a:pPr>
            <a:r>
              <a:t>  Try to something binary file. </a:t>
            </a:r>
          </a:p>
          <a:p>
            <a:pPr lvl="1" marL="228600" indent="-228600" defTabSz="914400">
              <a:lnSpc>
                <a:spcPct val="160000"/>
              </a:lnSpc>
              <a:spcBef>
                <a:spcPts val="1000"/>
              </a:spcBef>
              <a:buClr>
                <a:srgbClr val="E4777C"/>
              </a:buClr>
              <a:buSzPct val="140000"/>
              <a:buAutoNum type="arabicPeriod" startAt="1"/>
              <a:defRPr spc="45" sz="1600">
                <a:solidFill>
                  <a:srgbClr val="767171"/>
                </a:solidFill>
              </a:defRPr>
            </a:pPr>
            <a:r>
              <a:t>  process.stdn.resume() - keep the event loop busy.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2"/>
          <p:cNvSpPr txBox="1"/>
          <p:nvPr>
            <p:ph type="subTitle" sz="quarter" idx="1"/>
          </p:nvPr>
        </p:nvSpPr>
        <p:spPr>
          <a:xfrm>
            <a:off x="1790252" y="6006603"/>
            <a:ext cx="8442674" cy="287496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https://github.com/Microsoft/ChakraCore</a:t>
            </a:r>
          </a:p>
        </p:txBody>
      </p:sp>
      <p:pic>
        <p:nvPicPr>
          <p:cNvPr id="121" name="image2.tif" descr="image2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5332"/>
            <a:ext cx="12192001" cy="56173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image1-small.jpg" descr="image1-small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Shape 236"/>
          <p:cNvSpPr txBox="1"/>
          <p:nvPr>
            <p:ph type="ctrTitle"/>
          </p:nvPr>
        </p:nvSpPr>
        <p:spPr>
          <a:xfrm>
            <a:off x="650446" y="304800"/>
            <a:ext cx="10808129" cy="602011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</a:defRPr>
            </a:lvl1pPr>
          </a:lstStyle>
          <a:p>
            <a:pPr/>
            <a:r>
              <a:t>Addons</a:t>
            </a:r>
          </a:p>
        </p:txBody>
      </p:sp>
      <p:pic>
        <p:nvPicPr>
          <p:cNvPr id="208" name="image27.tif" descr="image27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4791" y="1242996"/>
            <a:ext cx="9722417" cy="48263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image1-small.jpg" descr="image1-small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Shape 241"/>
          <p:cNvSpPr txBox="1"/>
          <p:nvPr>
            <p:ph type="ctrTitle"/>
          </p:nvPr>
        </p:nvSpPr>
        <p:spPr>
          <a:xfrm>
            <a:off x="650446" y="304800"/>
            <a:ext cx="10808129" cy="602011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</a:defRPr>
            </a:lvl1pPr>
          </a:lstStyle>
          <a:p>
            <a:pPr/>
            <a:r>
              <a:t>Wrapper</a:t>
            </a:r>
          </a:p>
        </p:txBody>
      </p:sp>
      <p:pic>
        <p:nvPicPr>
          <p:cNvPr id="212" name="image28.tif" descr="image28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4507" y="2633534"/>
            <a:ext cx="9582988" cy="15909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image1-small.jpg" descr="image1-small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Shape 246"/>
          <p:cNvSpPr txBox="1"/>
          <p:nvPr>
            <p:ph type="ctrTitle"/>
          </p:nvPr>
        </p:nvSpPr>
        <p:spPr>
          <a:xfrm>
            <a:off x="650446" y="304800"/>
            <a:ext cx="10808129" cy="602011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</a:defRPr>
            </a:lvl1pPr>
          </a:lstStyle>
          <a:p>
            <a:pPr/>
            <a:r>
              <a:t>Mocking the require</a:t>
            </a:r>
          </a:p>
        </p:txBody>
      </p:sp>
      <p:pic>
        <p:nvPicPr>
          <p:cNvPr id="216" name="image29.tif" descr="image29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34529" y="2129670"/>
            <a:ext cx="5993671" cy="25986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image1-small.jpg" descr="image1-small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Shape 251"/>
          <p:cNvSpPr txBox="1"/>
          <p:nvPr>
            <p:ph type="ctrTitle"/>
          </p:nvPr>
        </p:nvSpPr>
        <p:spPr>
          <a:xfrm>
            <a:off x="650446" y="304800"/>
            <a:ext cx="10808129" cy="602011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</a:defRPr>
            </a:lvl1pPr>
          </a:lstStyle>
          <a:p>
            <a:pPr/>
            <a:r>
              <a:t>Mocking the require</a:t>
            </a:r>
          </a:p>
        </p:txBody>
      </p:sp>
      <p:pic>
        <p:nvPicPr>
          <p:cNvPr id="220" name="image30.tif" descr="image30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50196" y="1353797"/>
            <a:ext cx="4808631" cy="52803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55"/>
          <p:cNvSpPr txBox="1"/>
          <p:nvPr>
            <p:ph type="subTitle" sz="quarter" idx="1"/>
          </p:nvPr>
        </p:nvSpPr>
        <p:spPr>
          <a:xfrm>
            <a:off x="1790252" y="6006603"/>
            <a:ext cx="8442674" cy="287496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IO</a:t>
            </a:r>
          </a:p>
        </p:txBody>
      </p:sp>
      <p:pic>
        <p:nvPicPr>
          <p:cNvPr id="223" name="image31.tif" descr="image31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7692" y="198009"/>
            <a:ext cx="8567795" cy="51037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59"/>
          <p:cNvSpPr txBox="1"/>
          <p:nvPr>
            <p:ph type="subTitle" sz="quarter" idx="1"/>
          </p:nvPr>
        </p:nvSpPr>
        <p:spPr>
          <a:xfrm>
            <a:off x="1790252" y="6006603"/>
            <a:ext cx="8442674" cy="287496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Handling Slow IO</a:t>
            </a:r>
          </a:p>
        </p:txBody>
      </p:sp>
      <p:pic>
        <p:nvPicPr>
          <p:cNvPr id="226" name="image32.tif" descr="image32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" y="878938"/>
            <a:ext cx="12192004" cy="51048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67"/>
          <p:cNvSpPr txBox="1"/>
          <p:nvPr>
            <p:ph type="subTitle" sz="quarter" idx="1"/>
          </p:nvPr>
        </p:nvSpPr>
        <p:spPr>
          <a:xfrm>
            <a:off x="1790252" y="6006603"/>
            <a:ext cx="8442674" cy="287496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Event Loop</a:t>
            </a:r>
          </a:p>
        </p:txBody>
      </p:sp>
      <p:pic>
        <p:nvPicPr>
          <p:cNvPr id="229" name="image34.tif" descr="image34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786052"/>
            <a:ext cx="12192001" cy="32858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71"/>
          <p:cNvSpPr txBox="1"/>
          <p:nvPr>
            <p:ph type="subTitle" sz="quarter" idx="1"/>
          </p:nvPr>
        </p:nvSpPr>
        <p:spPr>
          <a:xfrm>
            <a:off x="1790252" y="6006603"/>
            <a:ext cx="8442674" cy="287496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Event Loop</a:t>
            </a:r>
          </a:p>
        </p:txBody>
      </p:sp>
      <p:pic>
        <p:nvPicPr>
          <p:cNvPr id="232" name="image1.png" descr="image1.png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9" cy="287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image35.tif" descr="image35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" y="402647"/>
            <a:ext cx="12192004" cy="60574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75"/>
          <p:cNvSpPr txBox="1"/>
          <p:nvPr>
            <p:ph type="subTitle" sz="quarter" idx="1"/>
          </p:nvPr>
        </p:nvSpPr>
        <p:spPr>
          <a:xfrm>
            <a:off x="1790252" y="6006603"/>
            <a:ext cx="8442674" cy="287496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Event Loop</a:t>
            </a:r>
          </a:p>
        </p:txBody>
      </p:sp>
      <p:pic>
        <p:nvPicPr>
          <p:cNvPr id="236" name="image1.png" descr="image1.png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9" cy="287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image36.tif" descr="image36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9573" y="2356"/>
            <a:ext cx="11632856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79"/>
          <p:cNvSpPr txBox="1"/>
          <p:nvPr>
            <p:ph type="subTitle" sz="quarter" idx="1"/>
          </p:nvPr>
        </p:nvSpPr>
        <p:spPr>
          <a:xfrm>
            <a:off x="1790252" y="6006603"/>
            <a:ext cx="8442674" cy="287496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Event Loop</a:t>
            </a:r>
          </a:p>
        </p:txBody>
      </p:sp>
      <p:pic>
        <p:nvPicPr>
          <p:cNvPr id="240" name="image1.png" descr="image1.png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9" cy="287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image37.tif" descr="image37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470" y="2356"/>
            <a:ext cx="11929059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6"/>
          <p:cNvSpPr txBox="1"/>
          <p:nvPr>
            <p:ph type="subTitle" sz="quarter" idx="1"/>
          </p:nvPr>
        </p:nvSpPr>
        <p:spPr>
          <a:xfrm>
            <a:off x="1790252" y="6006603"/>
            <a:ext cx="8442674" cy="287496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V8 feature groups</a:t>
            </a:r>
          </a:p>
        </p:txBody>
      </p:sp>
      <p:pic>
        <p:nvPicPr>
          <p:cNvPr id="124" name="image3.tif" descr="image3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66485"/>
            <a:ext cx="12192000" cy="4325031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Shape 129"/>
          <p:cNvSpPr txBox="1"/>
          <p:nvPr/>
        </p:nvSpPr>
        <p:spPr>
          <a:xfrm>
            <a:off x="5483592" y="4355920"/>
            <a:ext cx="1209297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/>
            <a:r>
              <a:t>-- harmony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83"/>
          <p:cNvSpPr txBox="1"/>
          <p:nvPr>
            <p:ph type="subTitle" sz="quarter" idx="1"/>
          </p:nvPr>
        </p:nvSpPr>
        <p:spPr>
          <a:xfrm>
            <a:off x="1790252" y="6006603"/>
            <a:ext cx="8442674" cy="287496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Event Loop</a:t>
            </a:r>
          </a:p>
        </p:txBody>
      </p:sp>
      <p:pic>
        <p:nvPicPr>
          <p:cNvPr id="244" name="image1.png" descr="image1.png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9" cy="287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image38.tif" descr="image38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" y="278253"/>
            <a:ext cx="12192004" cy="63062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87"/>
          <p:cNvSpPr txBox="1"/>
          <p:nvPr>
            <p:ph type="subTitle" sz="quarter" idx="1"/>
          </p:nvPr>
        </p:nvSpPr>
        <p:spPr>
          <a:xfrm>
            <a:off x="1790252" y="6006603"/>
            <a:ext cx="8442674" cy="287496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Event Loop</a:t>
            </a:r>
          </a:p>
        </p:txBody>
      </p:sp>
      <p:pic>
        <p:nvPicPr>
          <p:cNvPr id="248" name="image1.png" descr="image1.png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9" cy="287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image39.tif" descr="image39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6331" y="2356"/>
            <a:ext cx="11579339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91"/>
          <p:cNvSpPr txBox="1"/>
          <p:nvPr>
            <p:ph type="subTitle" sz="quarter" idx="1"/>
          </p:nvPr>
        </p:nvSpPr>
        <p:spPr>
          <a:xfrm>
            <a:off x="1790252" y="6006603"/>
            <a:ext cx="8442674" cy="287496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Event Loop</a:t>
            </a:r>
          </a:p>
        </p:txBody>
      </p:sp>
      <p:pic>
        <p:nvPicPr>
          <p:cNvPr id="252" name="image1.png" descr="image1.png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9" cy="287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image40.tif" descr="image40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294078"/>
            <a:ext cx="12192001" cy="62698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95"/>
          <p:cNvSpPr txBox="1"/>
          <p:nvPr>
            <p:ph type="subTitle" sz="quarter" idx="1"/>
          </p:nvPr>
        </p:nvSpPr>
        <p:spPr>
          <a:xfrm>
            <a:off x="1790252" y="6006603"/>
            <a:ext cx="8442674" cy="287496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Event Loop</a:t>
            </a:r>
          </a:p>
        </p:txBody>
      </p:sp>
      <p:pic>
        <p:nvPicPr>
          <p:cNvPr id="256" name="image1.png" descr="image1.png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9" cy="287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image41.tif" descr="image41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3796" y="17939"/>
            <a:ext cx="9917670" cy="68221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image42.tif" descr="image42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70826"/>
            <a:ext cx="12192000" cy="47163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302"/>
          <p:cNvSpPr/>
          <p:nvPr/>
        </p:nvSpPr>
        <p:spPr>
          <a:xfrm>
            <a:off x="-21796" y="-16305"/>
            <a:ext cx="12235592" cy="6890609"/>
          </a:xfrm>
          <a:prstGeom prst="rect">
            <a:avLst/>
          </a:prstGeom>
          <a:solidFill>
            <a:srgbClr val="DDDDDD">
              <a:alpha val="30109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62" name="Shape 303"/>
          <p:cNvSpPr txBox="1"/>
          <p:nvPr>
            <p:ph type="ctrTitle"/>
          </p:nvPr>
        </p:nvSpPr>
        <p:spPr>
          <a:xfrm>
            <a:off x="684210" y="1871148"/>
            <a:ext cx="10546392" cy="1843011"/>
          </a:xfrm>
          <a:prstGeom prst="rect">
            <a:avLst/>
          </a:prstGeom>
        </p:spPr>
        <p:txBody>
          <a:bodyPr/>
          <a:lstStyle>
            <a:lvl1pPr algn="l">
              <a:defRPr cap="all" sz="3600">
                <a:solidFill>
                  <a:srgbClr val="3B3838"/>
                </a:solidFill>
              </a:defRPr>
            </a:lvl1pPr>
          </a:lstStyle>
          <a:p>
            <a:pPr/>
            <a:r>
              <a:t>Thank you for attention</a:t>
            </a:r>
          </a:p>
        </p:txBody>
      </p:sp>
      <p:sp>
        <p:nvSpPr>
          <p:cNvPr id="263" name="Shape 304"/>
          <p:cNvSpPr/>
          <p:nvPr/>
        </p:nvSpPr>
        <p:spPr>
          <a:xfrm>
            <a:off x="811184" y="4025245"/>
            <a:ext cx="1451251" cy="5"/>
          </a:xfrm>
          <a:prstGeom prst="line">
            <a:avLst/>
          </a:prstGeom>
          <a:ln w="19050">
            <a:solidFill>
              <a:schemeClr val="accent3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31"/>
          <p:cNvSpPr txBox="1"/>
          <p:nvPr>
            <p:ph type="subTitle" sz="quarter" idx="1"/>
          </p:nvPr>
        </p:nvSpPr>
        <p:spPr>
          <a:xfrm>
            <a:off x="1790252" y="6006603"/>
            <a:ext cx="8442674" cy="287496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In progress features</a:t>
            </a:r>
          </a:p>
        </p:txBody>
      </p:sp>
      <p:pic>
        <p:nvPicPr>
          <p:cNvPr id="128" name="image4.tif" descr="image4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740193"/>
            <a:ext cx="12192000" cy="33776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5"/>
          <p:cNvSpPr txBox="1"/>
          <p:nvPr>
            <p:ph type="subTitle" sz="quarter" idx="1"/>
          </p:nvPr>
        </p:nvSpPr>
        <p:spPr>
          <a:xfrm>
            <a:off x="1790252" y="6006603"/>
            <a:ext cx="8442674" cy="287496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Error appears</a:t>
            </a:r>
          </a:p>
        </p:txBody>
      </p:sp>
      <p:pic>
        <p:nvPicPr>
          <p:cNvPr id="131" name="image5.tif" descr="image5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817695"/>
            <a:ext cx="12192000" cy="32226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9"/>
          <p:cNvSpPr txBox="1"/>
          <p:nvPr>
            <p:ph type="subTitle" sz="quarter" idx="1"/>
          </p:nvPr>
        </p:nvSpPr>
        <p:spPr>
          <a:xfrm>
            <a:off x="1790252" y="6006603"/>
            <a:ext cx="8442674" cy="287496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Working!!!</a:t>
            </a:r>
          </a:p>
        </p:txBody>
      </p:sp>
      <p:pic>
        <p:nvPicPr>
          <p:cNvPr id="134" name="image6.tif" descr="image6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964888"/>
            <a:ext cx="12192000" cy="9282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43"/>
          <p:cNvSpPr txBox="1"/>
          <p:nvPr>
            <p:ph type="subTitle" sz="quarter" idx="1"/>
          </p:nvPr>
        </p:nvSpPr>
        <p:spPr>
          <a:xfrm>
            <a:off x="1790252" y="6006603"/>
            <a:ext cx="8442674" cy="287496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node --v8-options | less </a:t>
            </a:r>
          </a:p>
        </p:txBody>
      </p:sp>
      <p:pic>
        <p:nvPicPr>
          <p:cNvPr id="137" name="image7.tif" descr="image7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8654" y="112546"/>
            <a:ext cx="6354692" cy="58068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47"/>
          <p:cNvSpPr txBox="1"/>
          <p:nvPr>
            <p:ph type="subTitle" sz="quarter" idx="1"/>
          </p:nvPr>
        </p:nvSpPr>
        <p:spPr>
          <a:xfrm>
            <a:off x="1790252" y="6006603"/>
            <a:ext cx="8442674" cy="287496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node --v8-options | grep gc</a:t>
            </a:r>
          </a:p>
        </p:txBody>
      </p:sp>
      <p:pic>
        <p:nvPicPr>
          <p:cNvPr id="140" name="image8.tif" descr="image8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9057" y="557848"/>
            <a:ext cx="11213887" cy="51534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Тема Offic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Тема Offic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